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1.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8"/>
  </p:notesMasterIdLst>
  <p:sldIdLst>
    <p:sldId id="256" r:id="rId2"/>
    <p:sldId id="336" r:id="rId3"/>
    <p:sldId id="309" r:id="rId4"/>
    <p:sldId id="265" r:id="rId5"/>
    <p:sldId id="270" r:id="rId6"/>
    <p:sldId id="272" r:id="rId7"/>
    <p:sldId id="274" r:id="rId8"/>
    <p:sldId id="310" r:id="rId9"/>
    <p:sldId id="313" r:id="rId10"/>
    <p:sldId id="314" r:id="rId11"/>
    <p:sldId id="346" r:id="rId12"/>
    <p:sldId id="307" r:id="rId13"/>
    <p:sldId id="320" r:id="rId14"/>
    <p:sldId id="321" r:id="rId15"/>
    <p:sldId id="325" r:id="rId16"/>
    <p:sldId id="326" r:id="rId17"/>
    <p:sldId id="277" r:id="rId18"/>
    <p:sldId id="288" r:id="rId19"/>
    <p:sldId id="289" r:id="rId20"/>
    <p:sldId id="295" r:id="rId21"/>
    <p:sldId id="296" r:id="rId22"/>
    <p:sldId id="300" r:id="rId23"/>
    <p:sldId id="298" r:id="rId24"/>
    <p:sldId id="297" r:id="rId25"/>
    <p:sldId id="299" r:id="rId26"/>
    <p:sldId id="301" r:id="rId27"/>
    <p:sldId id="337" r:id="rId28"/>
    <p:sldId id="324" r:id="rId29"/>
    <p:sldId id="302" r:id="rId30"/>
    <p:sldId id="316" r:id="rId31"/>
    <p:sldId id="318" r:id="rId32"/>
    <p:sldId id="317" r:id="rId33"/>
    <p:sldId id="332" r:id="rId34"/>
    <p:sldId id="333" r:id="rId35"/>
    <p:sldId id="284" r:id="rId36"/>
    <p:sldId id="319" r:id="rId37"/>
    <p:sldId id="303" r:id="rId38"/>
    <p:sldId id="350" r:id="rId39"/>
    <p:sldId id="351" r:id="rId40"/>
    <p:sldId id="353" r:id="rId41"/>
    <p:sldId id="354" r:id="rId42"/>
    <p:sldId id="355" r:id="rId43"/>
    <p:sldId id="356" r:id="rId44"/>
    <p:sldId id="357" r:id="rId45"/>
    <p:sldId id="358" r:id="rId46"/>
    <p:sldId id="348" r:id="rId47"/>
    <p:sldId id="263" r:id="rId48"/>
    <p:sldId id="363" r:id="rId49"/>
    <p:sldId id="362" r:id="rId50"/>
    <p:sldId id="364" r:id="rId51"/>
    <p:sldId id="329" r:id="rId52"/>
    <p:sldId id="342" r:id="rId53"/>
    <p:sldId id="330" r:id="rId54"/>
    <p:sldId id="343" r:id="rId55"/>
    <p:sldId id="349" r:id="rId56"/>
    <p:sldId id="338" r:id="rId57"/>
    <p:sldId id="339" r:id="rId58"/>
    <p:sldId id="340" r:id="rId59"/>
    <p:sldId id="341" r:id="rId60"/>
    <p:sldId id="283" r:id="rId61"/>
    <p:sldId id="290" r:id="rId62"/>
    <p:sldId id="335" r:id="rId63"/>
    <p:sldId id="292" r:id="rId64"/>
    <p:sldId id="344" r:id="rId65"/>
    <p:sldId id="275" r:id="rId66"/>
    <p:sldId id="347" r:id="rId67"/>
    <p:sldId id="294" r:id="rId68"/>
    <p:sldId id="304" r:id="rId69"/>
    <p:sldId id="268" r:id="rId70"/>
    <p:sldId id="291" r:id="rId71"/>
    <p:sldId id="359" r:id="rId72"/>
    <p:sldId id="360" r:id="rId73"/>
    <p:sldId id="361" r:id="rId74"/>
    <p:sldId id="323" r:id="rId75"/>
    <p:sldId id="312" r:id="rId76"/>
    <p:sldId id="365" r:id="rId7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321"/>
    <p:restoredTop sz="95858"/>
  </p:normalViewPr>
  <p:slideViewPr>
    <p:cSldViewPr snapToGrid="0">
      <p:cViewPr varScale="1">
        <p:scale>
          <a:sx n="98" d="100"/>
          <a:sy n="98" d="100"/>
        </p:scale>
        <p:origin x="216" y="4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_rels/data1.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11/10/23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have you done PCA yet? (have you turned it off and on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	Uganda visualization tool (no fancy data science/ML required) </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26</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1351544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28</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29</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Summer of 1812 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30</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31</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32</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33</a:t>
            </a:fld>
            <a:endParaRPr lang="en-US"/>
          </a:p>
        </p:txBody>
      </p:sp>
    </p:spTree>
    <p:extLst>
      <p:ext uri="{BB962C8B-B14F-4D97-AF65-F5344CB8AC3E}">
        <p14:creationId xmlns:p14="http://schemas.microsoft.com/office/powerpoint/2010/main" val="9327799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34</a:t>
            </a:fld>
            <a:endParaRPr lang="en-US"/>
          </a:p>
        </p:txBody>
      </p:sp>
    </p:spTree>
    <p:extLst>
      <p:ext uri="{BB962C8B-B14F-4D97-AF65-F5344CB8AC3E}">
        <p14:creationId xmlns:p14="http://schemas.microsoft.com/office/powerpoint/2010/main" val="13717548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35</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36</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37</a:t>
            </a:fld>
            <a:endParaRPr lang="en-US"/>
          </a:p>
        </p:txBody>
      </p:sp>
    </p:spTree>
    <p:extLst>
      <p:ext uri="{BB962C8B-B14F-4D97-AF65-F5344CB8AC3E}">
        <p14:creationId xmlns:p14="http://schemas.microsoft.com/office/powerpoint/2010/main" val="25632917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38</a:t>
            </a:fld>
            <a:endParaRPr lang="en-US"/>
          </a:p>
        </p:txBody>
      </p:sp>
    </p:spTree>
    <p:extLst>
      <p:ext uri="{BB962C8B-B14F-4D97-AF65-F5344CB8AC3E}">
        <p14:creationId xmlns:p14="http://schemas.microsoft.com/office/powerpoint/2010/main" val="32109333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39</a:t>
            </a:fld>
            <a:endParaRPr lang="en-US"/>
          </a:p>
        </p:txBody>
      </p:sp>
    </p:spTree>
    <p:extLst>
      <p:ext uri="{BB962C8B-B14F-4D97-AF65-F5344CB8AC3E}">
        <p14:creationId xmlns:p14="http://schemas.microsoft.com/office/powerpoint/2010/main" val="460527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A2A2A"/>
                </a:solidFill>
                <a:effectLst/>
                <a:latin typeface="graphik-regular"/>
              </a:rPr>
              <a:t>The darker the </a:t>
            </a:r>
            <a:r>
              <a:rPr lang="en-GB" b="0" i="0" dirty="0" err="1">
                <a:solidFill>
                  <a:srgbClr val="2A2A2A"/>
                </a:solidFill>
                <a:effectLst/>
                <a:latin typeface="graphik-regular"/>
              </a:rPr>
              <a:t>color</a:t>
            </a:r>
            <a:r>
              <a:rPr lang="en-GB" b="0" i="0" dirty="0">
                <a:solidFill>
                  <a:srgbClr val="2A2A2A"/>
                </a:solidFill>
                <a:effectLst/>
                <a:latin typeface="graphik-regular"/>
              </a:rPr>
              <a:t>, the higher the infection rate.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40</a:t>
            </a:fld>
            <a:endParaRPr lang="en-US"/>
          </a:p>
        </p:txBody>
      </p:sp>
    </p:spTree>
    <p:extLst>
      <p:ext uri="{BB962C8B-B14F-4D97-AF65-F5344CB8AC3E}">
        <p14:creationId xmlns:p14="http://schemas.microsoft.com/office/powerpoint/2010/main" val="2868816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41</a:t>
            </a:fld>
            <a:endParaRPr lang="en-US"/>
          </a:p>
        </p:txBody>
      </p:sp>
    </p:spTree>
    <p:extLst>
      <p:ext uri="{BB962C8B-B14F-4D97-AF65-F5344CB8AC3E}">
        <p14:creationId xmlns:p14="http://schemas.microsoft.com/office/powerpoint/2010/main" val="36624735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42</a:t>
            </a:fld>
            <a:endParaRPr lang="en-US"/>
          </a:p>
        </p:txBody>
      </p:sp>
    </p:spTree>
    <p:extLst>
      <p:ext uri="{BB962C8B-B14F-4D97-AF65-F5344CB8AC3E}">
        <p14:creationId xmlns:p14="http://schemas.microsoft.com/office/powerpoint/2010/main" val="14453444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43</a:t>
            </a:fld>
            <a:endParaRPr lang="en-US"/>
          </a:p>
        </p:txBody>
      </p:sp>
    </p:spTree>
    <p:extLst>
      <p:ext uri="{BB962C8B-B14F-4D97-AF65-F5344CB8AC3E}">
        <p14:creationId xmlns:p14="http://schemas.microsoft.com/office/powerpoint/2010/main" val="40125945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44</a:t>
            </a:fld>
            <a:endParaRPr lang="en-US"/>
          </a:p>
        </p:txBody>
      </p:sp>
    </p:spTree>
    <p:extLst>
      <p:ext uri="{BB962C8B-B14F-4D97-AF65-F5344CB8AC3E}">
        <p14:creationId xmlns:p14="http://schemas.microsoft.com/office/powerpoint/2010/main" val="13018198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45</a:t>
            </a:fld>
            <a:endParaRPr lang="en-US"/>
          </a:p>
        </p:txBody>
      </p:sp>
    </p:spTree>
    <p:extLst>
      <p:ext uri="{BB962C8B-B14F-4D97-AF65-F5344CB8AC3E}">
        <p14:creationId xmlns:p14="http://schemas.microsoft.com/office/powerpoint/2010/main" val="18059080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46</a:t>
            </a:fld>
            <a:endParaRPr lang="en-US"/>
          </a:p>
        </p:txBody>
      </p:sp>
    </p:spTree>
    <p:extLst>
      <p:ext uri="{BB962C8B-B14F-4D97-AF65-F5344CB8AC3E}">
        <p14:creationId xmlns:p14="http://schemas.microsoft.com/office/powerpoint/2010/main" val="25717524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Regression towards the mean</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48</a:t>
            </a:fld>
            <a:endParaRPr lang="en-US"/>
          </a:p>
        </p:txBody>
      </p:sp>
    </p:spTree>
    <p:extLst>
      <p:ext uri="{BB962C8B-B14F-4D97-AF65-F5344CB8AC3E}">
        <p14:creationId xmlns:p14="http://schemas.microsoft.com/office/powerpoint/2010/main" val="12665355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49</a:t>
            </a:fld>
            <a:endParaRPr lang="en-US"/>
          </a:p>
        </p:txBody>
      </p:sp>
    </p:spTree>
    <p:extLst>
      <p:ext uri="{BB962C8B-B14F-4D97-AF65-F5344CB8AC3E}">
        <p14:creationId xmlns:p14="http://schemas.microsoft.com/office/powerpoint/2010/main" val="23981839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50</a:t>
            </a:fld>
            <a:endParaRPr lang="en-US"/>
          </a:p>
        </p:txBody>
      </p:sp>
    </p:spTree>
    <p:extLst>
      <p:ext uri="{BB962C8B-B14F-4D97-AF65-F5344CB8AC3E}">
        <p14:creationId xmlns:p14="http://schemas.microsoft.com/office/powerpoint/2010/main" val="276401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8</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56</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57</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58</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61</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62</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63</a:t>
            </a:fld>
            <a:endParaRPr lang="en-US"/>
          </a:p>
        </p:txBody>
      </p:sp>
    </p:spTree>
    <p:extLst>
      <p:ext uri="{BB962C8B-B14F-4D97-AF65-F5344CB8AC3E}">
        <p14:creationId xmlns:p14="http://schemas.microsoft.com/office/powerpoint/2010/main" val="26259024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64</a:t>
            </a:fld>
            <a:endParaRPr lang="en-US"/>
          </a:p>
        </p:txBody>
      </p:sp>
    </p:spTree>
    <p:extLst>
      <p:ext uri="{BB962C8B-B14F-4D97-AF65-F5344CB8AC3E}">
        <p14:creationId xmlns:p14="http://schemas.microsoft.com/office/powerpoint/2010/main" val="37577938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65</a:t>
            </a:fld>
            <a:endParaRPr lang="en-US"/>
          </a:p>
        </p:txBody>
      </p:sp>
    </p:spTree>
    <p:extLst>
      <p:ext uri="{BB962C8B-B14F-4D97-AF65-F5344CB8AC3E}">
        <p14:creationId xmlns:p14="http://schemas.microsoft.com/office/powerpoint/2010/main" val="1866756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9</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66</a:t>
            </a:fld>
            <a:endParaRPr lang="en-US"/>
          </a:p>
        </p:txBody>
      </p:sp>
    </p:spTree>
    <p:extLst>
      <p:ext uri="{BB962C8B-B14F-4D97-AF65-F5344CB8AC3E}">
        <p14:creationId xmlns:p14="http://schemas.microsoft.com/office/powerpoint/2010/main" val="22273865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67</a:t>
            </a:fld>
            <a:endParaRPr lang="en-US"/>
          </a:p>
        </p:txBody>
      </p:sp>
    </p:spTree>
    <p:extLst>
      <p:ext uri="{BB962C8B-B14F-4D97-AF65-F5344CB8AC3E}">
        <p14:creationId xmlns:p14="http://schemas.microsoft.com/office/powerpoint/2010/main" val="8096032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68</a:t>
            </a:fld>
            <a:endParaRPr lang="en-US"/>
          </a:p>
        </p:txBody>
      </p:sp>
    </p:spTree>
    <p:extLst>
      <p:ext uri="{BB962C8B-B14F-4D97-AF65-F5344CB8AC3E}">
        <p14:creationId xmlns:p14="http://schemas.microsoft.com/office/powerpoint/2010/main" val="26301159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Possibly skip</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70</a:t>
            </a:fld>
            <a:endParaRPr lang="en-US"/>
          </a:p>
        </p:txBody>
      </p:sp>
    </p:spTree>
    <p:extLst>
      <p:ext uri="{BB962C8B-B14F-4D97-AF65-F5344CB8AC3E}">
        <p14:creationId xmlns:p14="http://schemas.microsoft.com/office/powerpoint/2010/main" val="6512092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71</a:t>
            </a:fld>
            <a:endParaRPr lang="en-US"/>
          </a:p>
        </p:txBody>
      </p:sp>
    </p:spTree>
    <p:extLst>
      <p:ext uri="{BB962C8B-B14F-4D97-AF65-F5344CB8AC3E}">
        <p14:creationId xmlns:p14="http://schemas.microsoft.com/office/powerpoint/2010/main" val="14197601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73</a:t>
            </a:fld>
            <a:endParaRPr lang="en-US"/>
          </a:p>
        </p:txBody>
      </p:sp>
    </p:spTree>
    <p:extLst>
      <p:ext uri="{BB962C8B-B14F-4D97-AF65-F5344CB8AC3E}">
        <p14:creationId xmlns:p14="http://schemas.microsoft.com/office/powerpoint/2010/main" val="2100096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Possibly skip</a:t>
            </a:r>
          </a:p>
        </p:txBody>
      </p:sp>
      <p:sp>
        <p:nvSpPr>
          <p:cNvPr id="4" name="Slide Number Placeholder 3"/>
          <p:cNvSpPr>
            <a:spLocks noGrp="1"/>
          </p:cNvSpPr>
          <p:nvPr>
            <p:ph type="sldNum" sz="quarter" idx="5"/>
          </p:nvPr>
        </p:nvSpPr>
        <p:spPr/>
        <p:txBody>
          <a:bodyPr/>
          <a:lstStyle/>
          <a:p>
            <a:fld id="{6F689CEA-A982-2048-9524-42C1083BD2AE}" type="slidenum">
              <a:rPr lang="en-US" smtClean="0"/>
              <a:t>74</a:t>
            </a:fld>
            <a:endParaRPr lang="en-US"/>
          </a:p>
        </p:txBody>
      </p:sp>
    </p:spTree>
    <p:extLst>
      <p:ext uri="{BB962C8B-B14F-4D97-AF65-F5344CB8AC3E}">
        <p14:creationId xmlns:p14="http://schemas.microsoft.com/office/powerpoint/2010/main" val="26640231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75</a:t>
            </a:fld>
            <a:endParaRPr lang="en-US"/>
          </a:p>
        </p:txBody>
      </p:sp>
    </p:spTree>
    <p:extLst>
      <p:ext uri="{BB962C8B-B14F-4D97-AF65-F5344CB8AC3E}">
        <p14:creationId xmlns:p14="http://schemas.microsoft.com/office/powerpoint/2010/main" val="30821908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76</a:t>
            </a:fld>
            <a:endParaRPr lang="en-US"/>
          </a:p>
        </p:txBody>
      </p:sp>
    </p:spTree>
    <p:extLst>
      <p:ext uri="{BB962C8B-B14F-4D97-AF65-F5344CB8AC3E}">
        <p14:creationId xmlns:p14="http://schemas.microsoft.com/office/powerpoint/2010/main" val="1452577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10</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Hermann Hesse quote seeking is different to finding</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11</a:t>
            </a:fld>
            <a:endParaRPr lang="en-US"/>
          </a:p>
        </p:txBody>
      </p:sp>
    </p:spTree>
    <p:extLst>
      <p:ext uri="{BB962C8B-B14F-4D97-AF65-F5344CB8AC3E}">
        <p14:creationId xmlns:p14="http://schemas.microsoft.com/office/powerpoint/2010/main" val="3397522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12</a:t>
            </a:fld>
            <a:endParaRPr lang="en-US"/>
          </a:p>
        </p:txBody>
      </p:sp>
    </p:spTree>
    <p:extLst>
      <p:ext uri="{BB962C8B-B14F-4D97-AF65-F5344CB8AC3E}">
        <p14:creationId xmlns:p14="http://schemas.microsoft.com/office/powerpoint/2010/main" val="827347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13</a:t>
            </a:fld>
            <a:endParaRPr lang="en-US"/>
          </a:p>
        </p:txBody>
      </p:sp>
    </p:spTree>
    <p:extLst>
      <p:ext uri="{BB962C8B-B14F-4D97-AF65-F5344CB8AC3E}">
        <p14:creationId xmlns:p14="http://schemas.microsoft.com/office/powerpoint/2010/main" val="2775431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11/10/23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11/10/23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statisticsbyjim.com/regression/log-log-plots/" TargetMode="Externa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hyperlink" Target="https://github.com/neelsoumya/anova_linear_mixed_effects_example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hyperlink" Target="https://github.com/leeper/slopegraph" TargetMode="External"/><Relationship Id="rId3" Type="http://schemas.openxmlformats.org/officeDocument/2006/relationships/notesSlide" Target="../notesSlides/notesSlide24.xml"/><Relationship Id="rId7" Type="http://schemas.openxmlformats.org/officeDocument/2006/relationships/hyperlink" Target="https://github.com/ibecav/CGPfunctions" TargetMode="Externa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hyperlink" Target="https://www.r-bloggers.com/2018/06/creating-slopegraphs-with-r/" TargetMode="External"/><Relationship Id="rId5" Type="http://schemas.openxmlformats.org/officeDocument/2006/relationships/hyperlink" Target="https://charliepark.org/slopegraphs/" TargetMode="External"/><Relationship Id="rId4" Type="http://schemas.openxmlformats.org/officeDocument/2006/relationships/hyperlink" Target="https://www.edwardtufte.com/bboard/q-and-a-fetch-msg?msg\_id=0003nk" TargetMode="External"/><Relationship Id="rId9" Type="http://schemas.openxmlformats.org/officeDocument/2006/relationships/hyperlink" Target="https://dataviz.unhcr.org/tools/python/python_slope_chart.html"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github.com/neelsoumya/teaching_reproducible_science_R" TargetMode="External"/><Relationship Id="rId5" Type="http://schemas.openxmlformats.org/officeDocument/2006/relationships/hyperlink" Target="https://observablehq.com/" TargetMode="External"/><Relationship Id="rId4" Type="http://schemas.openxmlformats.org/officeDocument/2006/relationships/hyperlink" Target="https://neelsoumya.shinyapps.io/accident_prediction/"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4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osf.io/mnh8d/" TargetMode="External"/><Relationship Id="rId4" Type="http://schemas.openxmlformats.org/officeDocument/2006/relationships/hyperlink" Target="https://github.com/neelsoumya/visualization_lecture/blob/main/mathematics_data_science.pdf"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s://nagix.github.io/nk-missile-test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pudding.cool/projects/heat-records-map/"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gapminder.org/tools/#$chart-type=bubbles&amp;url=v1" TargetMode="External"/><Relationship Id="rId4" Type="http://schemas.openxmlformats.org/officeDocument/2006/relationships/hyperlink" Target="https://pudding.cool/2022/12/yard-sale/"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hyperlink" Target="https://www.gapminder.org/tools/#$chart-type=bubbles&amp;url=v1"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ourworldindata.org/grapher/artificial-intelligence-training-computation?time=earliest..2023-10-11"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wpdatatables.com/data-visualization-examples/"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policyviz.com/2023/02/07/10-ways-to-mislead-with-data-visualization/" TargetMode="External"/><Relationship Id="rId4" Type="http://schemas.openxmlformats.org/officeDocument/2006/relationships/hyperlink" Target="https://wpdatatables.com/misleading-data-visualization-examples/"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4179275"/>
            <a:ext cx="8676222" cy="1905000"/>
          </a:xfrm>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b="1" i="1" dirty="0">
                <a:effectLst/>
                <a:latin typeface="Calibri" panose="020F0502020204030204" pitchFamily="34" charset="0"/>
                <a:ea typeface="Calibri" panose="020F0502020204030204" pitchFamily="34" charset="0"/>
                <a:cs typeface="Times New Roman" panose="02020603050405020304" pitchFamily="18" charset="0"/>
              </a:rPr>
              <a:t>Distances between clusters may not mean anything </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49C27-B778-C2EE-289C-00733DFE0D2A}"/>
              </a:ext>
            </a:extLst>
          </p:cNvPr>
          <p:cNvSpPr txBox="1"/>
          <p:nvPr/>
        </p:nvSpPr>
        <p:spPr>
          <a:xfrm>
            <a:off x="2790097" y="3094892"/>
            <a:ext cx="7965642" cy="1477328"/>
          </a:xfrm>
          <a:prstGeom prst="rect">
            <a:avLst/>
          </a:prstGeom>
          <a:noFill/>
        </p:spPr>
        <p:txBody>
          <a:bodyPr wrap="none" rtlCol="0">
            <a:spAutoFit/>
          </a:bodyPr>
          <a:lstStyle/>
          <a:p>
            <a:r>
              <a:rPr lang="en-US" dirty="0"/>
              <a:t>1. Gorilla experiment (selective attention bias)</a:t>
            </a:r>
          </a:p>
          <a:p>
            <a:endParaRPr lang="en-US" dirty="0"/>
          </a:p>
          <a:p>
            <a:r>
              <a:rPr lang="en-US" dirty="0"/>
              <a:t>2. Visualization as a hypothesis generation tool</a:t>
            </a:r>
          </a:p>
          <a:p>
            <a:endParaRPr lang="en-US" dirty="0"/>
          </a:p>
          <a:p>
            <a:r>
              <a:rPr lang="en-GB" dirty="0"/>
              <a:t>3. Communicate clearly with stakeholders and validate these findings</a:t>
            </a:r>
            <a:endParaRPr lang="en-US" dirty="0"/>
          </a:p>
        </p:txBody>
      </p:sp>
      <p:sp>
        <p:nvSpPr>
          <p:cNvPr id="4" name="Title 1">
            <a:extLst>
              <a:ext uri="{FF2B5EF4-FFF2-40B4-BE49-F238E27FC236}">
                <a16:creationId xmlns:a16="http://schemas.microsoft.com/office/drawing/2014/main" id="{6094932E-EBE4-5E2B-D42E-5CA7CCB98A3B}"/>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Tree>
    <p:extLst>
      <p:ext uri="{BB962C8B-B14F-4D97-AF65-F5344CB8AC3E}">
        <p14:creationId xmlns:p14="http://schemas.microsoft.com/office/powerpoint/2010/main" val="11462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606791" y="832337"/>
            <a:ext cx="8676222" cy="5177742"/>
          </a:xfrm>
        </p:spPr>
        <p:txBody>
          <a:bodyPr>
            <a:normAutofit/>
          </a:bodyPr>
          <a:lstStyle/>
          <a:p>
            <a:r>
              <a:rPr lang="en-GB" sz="1800" dirty="0">
                <a:solidFill>
                  <a:schemeClr val="tx1"/>
                </a:solidFill>
                <a:latin typeface="+mn-lt"/>
                <a:ea typeface="+mn-ea"/>
                <a:cs typeface="+mn-cs"/>
              </a:rPr>
              <a:t>1. problems with communicating high dimensional data</a:t>
            </a:r>
            <a:br>
              <a:rPr lang="en-GB" sz="1800" dirty="0">
                <a:solidFill>
                  <a:schemeClr val="tx1"/>
                </a:solidFill>
                <a:latin typeface="+mn-lt"/>
                <a:ea typeface="+mn-ea"/>
                <a:cs typeface="+mn-cs"/>
              </a:rPr>
            </a:br>
            <a:br>
              <a:rPr lang="en-GB" sz="1800" dirty="0">
                <a:solidFill>
                  <a:schemeClr val="tx1"/>
                </a:solidFill>
                <a:latin typeface="+mn-lt"/>
                <a:ea typeface="+mn-ea"/>
                <a:cs typeface="+mn-cs"/>
              </a:rPr>
            </a:br>
            <a:r>
              <a:rPr lang="en-GB" sz="1800" dirty="0">
                <a:solidFill>
                  <a:schemeClr val="tx1"/>
                </a:solidFill>
                <a:latin typeface="+mn-lt"/>
                <a:ea typeface="+mn-ea"/>
                <a:cs typeface="+mn-cs"/>
              </a:rPr>
              <a:t>2. High dimensions are difficult to visualize</a:t>
            </a:r>
            <a:br>
              <a:rPr lang="en-GB" sz="1800" dirty="0">
                <a:solidFill>
                  <a:schemeClr val="tx1"/>
                </a:solidFill>
                <a:latin typeface="+mn-lt"/>
                <a:ea typeface="+mn-ea"/>
                <a:cs typeface="+mn-cs"/>
              </a:rPr>
            </a:br>
            <a:br>
              <a:rPr lang="en-GB" sz="1800" dirty="0">
                <a:solidFill>
                  <a:schemeClr val="tx1"/>
                </a:solidFill>
                <a:latin typeface="+mn-lt"/>
                <a:ea typeface="+mn-ea"/>
                <a:cs typeface="+mn-cs"/>
              </a:rPr>
            </a:br>
            <a:endParaRPr lang="en-GB" sz="1800" dirty="0">
              <a:solidFill>
                <a:schemeClr val="tx1"/>
              </a:solidFill>
              <a:latin typeface="+mn-lt"/>
              <a:ea typeface="+mn-ea"/>
              <a:cs typeface="+mn-cs"/>
            </a:endParaRP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4161866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175055" y="127820"/>
            <a:ext cx="6223821" cy="6615880"/>
          </a:xfrm>
          <a:prstGeom prst="rect">
            <a:avLst/>
          </a:prstGeom>
        </p:spPr>
      </p:pic>
      <p:sp>
        <p:nvSpPr>
          <p:cNvPr id="3" name="TextBox 2">
            <a:extLst>
              <a:ext uri="{FF2B5EF4-FFF2-40B4-BE49-F238E27FC236}">
                <a16:creationId xmlns:a16="http://schemas.microsoft.com/office/drawing/2014/main" id="{12D1CF13-5471-3CA9-1DEB-7BCAD290B642}"/>
              </a:ext>
            </a:extLst>
          </p:cNvPr>
          <p:cNvSpPr txBox="1"/>
          <p:nvPr/>
        </p:nvSpPr>
        <p:spPr>
          <a:xfrm>
            <a:off x="8487508" y="2684585"/>
            <a:ext cx="3493472" cy="646331"/>
          </a:xfrm>
          <a:prstGeom prst="rect">
            <a:avLst/>
          </a:prstGeom>
          <a:noFill/>
        </p:spPr>
        <p:txBody>
          <a:bodyPr wrap="square" rtlCol="0">
            <a:spAutoFit/>
          </a:bodyPr>
          <a:lstStyle/>
          <a:p>
            <a:r>
              <a:rPr lang="en-US" dirty="0"/>
              <a:t>Area proportional to number of vaccine doses</a:t>
            </a:r>
          </a:p>
        </p:txBody>
      </p:sp>
    </p:spTree>
    <p:extLst>
      <p:ext uri="{BB962C8B-B14F-4D97-AF65-F5344CB8AC3E}">
        <p14:creationId xmlns:p14="http://schemas.microsoft.com/office/powerpoint/2010/main" val="4228914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646331"/>
          </a:xfrm>
          <a:prstGeom prst="rect">
            <a:avLst/>
          </a:prstGeom>
          <a:noFill/>
        </p:spPr>
        <p:txBody>
          <a:bodyPr wrap="square" rtlCol="0">
            <a:spAutoFit/>
          </a:bodyPr>
          <a:lstStyle/>
          <a:p>
            <a:r>
              <a:rPr lang="en-US" dirty="0">
                <a:hlinkClick r:id="rId3"/>
              </a:rPr>
              <a:t>https://go-cart.io/tutorial</a:t>
            </a:r>
            <a:endParaRPr lang="en-US" dirty="0"/>
          </a:p>
          <a:p>
            <a:endParaRPr lang="en-US" dirty="0"/>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sz="3200" dirty="0"/>
              <a:t>Visualization for diagnostics</a:t>
            </a:r>
            <a:endParaRPr lang="en-US" dirty="0"/>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
        <p:nvSpPr>
          <p:cNvPr id="2" name="Subtitle 4">
            <a:extLst>
              <a:ext uri="{FF2B5EF4-FFF2-40B4-BE49-F238E27FC236}">
                <a16:creationId xmlns:a16="http://schemas.microsoft.com/office/drawing/2014/main" id="{E90BAEB8-B5C3-C2F3-D52F-3A46DF915F7C}"/>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lnSpc>
                <a:spcPct val="90000"/>
              </a:lnSpc>
              <a:buNone/>
            </a:pPr>
            <a:r>
              <a:rPr lang="en-US" sz="1600" dirty="0"/>
              <a:t>Generalized Linear model</a:t>
            </a:r>
          </a:p>
        </p:txBody>
      </p:sp>
    </p:spTree>
    <p:extLst>
      <p:ext uri="{BB962C8B-B14F-4D97-AF65-F5344CB8AC3E}">
        <p14:creationId xmlns:p14="http://schemas.microsoft.com/office/powerpoint/2010/main" val="883105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4064" y="0"/>
            <a:ext cx="5297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92968F-292D-51D8-4AC9-187C8813FFDA}"/>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612691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565" y="0"/>
            <a:ext cx="646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6D35F3-7C57-26F0-8236-8362B68BB868}"/>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523588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3487581" y="1148858"/>
            <a:ext cx="6091734"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 to 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Case studies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 genomic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b. forecasting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gdp</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c. mental health outcome prediction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visualization as debugging</a:t>
            </a:r>
          </a:p>
        </p:txBody>
      </p:sp>
    </p:spTree>
    <p:extLst>
      <p:ext uri="{BB962C8B-B14F-4D97-AF65-F5344CB8AC3E}">
        <p14:creationId xmlns:p14="http://schemas.microsoft.com/office/powerpoint/2010/main" val="3330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
        <p:nvSpPr>
          <p:cNvPr id="3" name="TextBox 2">
            <a:extLst>
              <a:ext uri="{FF2B5EF4-FFF2-40B4-BE49-F238E27FC236}">
                <a16:creationId xmlns:a16="http://schemas.microsoft.com/office/drawing/2014/main" id="{96BB9D8E-E10D-CDFE-359B-7240A7D54B1B}"/>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712057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
        <p:nvSpPr>
          <p:cNvPr id="3" name="TextBox 2">
            <a:extLst>
              <a:ext uri="{FF2B5EF4-FFF2-40B4-BE49-F238E27FC236}">
                <a16:creationId xmlns:a16="http://schemas.microsoft.com/office/drawing/2014/main" id="{A55E7B80-6F5C-B76D-DFAD-E30CFC17811D}"/>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2408998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lnSpcReduction="10000"/>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r>
              <a:rPr lang="en-US" sz="1600" dirty="0" err="1"/>
              <a:t>Qqnorm</a:t>
            </a:r>
            <a:r>
              <a:rPr lang="en-US" sz="1600" dirty="0"/>
              <a:t>() in R</a:t>
            </a:r>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
        <p:nvSpPr>
          <p:cNvPr id="3" name="TextBox 2">
            <a:extLst>
              <a:ext uri="{FF2B5EF4-FFF2-40B4-BE49-F238E27FC236}">
                <a16:creationId xmlns:a16="http://schemas.microsoft.com/office/drawing/2014/main" id="{D3B0D021-00C6-3553-E4DD-B4C9C087ABFD}"/>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120589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7713785" y="4365523"/>
            <a:ext cx="4478215" cy="1793053"/>
          </a:xfrm>
        </p:spPr>
        <p:txBody>
          <a:bodyPr>
            <a:normAutofit/>
          </a:bodyPr>
          <a:lstStyle/>
          <a:p>
            <a:pPr marL="457200" indent="-457200">
              <a:lnSpc>
                <a:spcPct val="90000"/>
              </a:lnSpc>
              <a:buAutoNum type="arabicPeriod"/>
            </a:pPr>
            <a:r>
              <a:rPr lang="en-US" sz="1800" dirty="0"/>
              <a:t>Homoskedasticity</a:t>
            </a:r>
          </a:p>
          <a:p>
            <a:pPr marL="457200" indent="-457200">
              <a:lnSpc>
                <a:spcPct val="90000"/>
              </a:lnSpc>
              <a:buAutoNum type="arabicPeriod"/>
            </a:pPr>
            <a:r>
              <a:rPr lang="en-US" sz="1800" dirty="0"/>
              <a:t>the variability of your data should be approximately equal across the range of your predicted values</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52797217-A013-F371-ACBB-9366C2B3DE2E}"/>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4038824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4576AE62-06F1-6E4F-5099-8BD2583F6561}"/>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3097161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480627"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539242"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a:t>
            </a:r>
          </a:p>
          <a:p>
            <a:pPr marL="457200" indent="-457200">
              <a:lnSpc>
                <a:spcPct val="90000"/>
              </a:lnSpc>
              <a:buAutoNum type="arabicPeriod"/>
            </a:pPr>
            <a:r>
              <a:rPr lang="en-US" sz="1600" dirty="0"/>
              <a:t>TRANSFORM YOUR DATA</a:t>
            </a:r>
          </a:p>
          <a:p>
            <a:pPr marL="457200" indent="-457200">
              <a:lnSpc>
                <a:spcPct val="90000"/>
              </a:lnSpc>
              <a:buAutoNum type="arabicPeriod"/>
            </a:pPr>
            <a:r>
              <a:rPr lang="en-US" sz="1600" dirty="0"/>
              <a:t>Different model</a:t>
            </a:r>
          </a:p>
          <a:p>
            <a:pPr marL="457200" indent="-457200">
              <a:lnSpc>
                <a:spcPct val="90000"/>
              </a:lnSpc>
              <a:buAutoNum type="arabicPeriod"/>
            </a:pPr>
            <a:endParaRPr lang="en-US" sz="1600" dirty="0"/>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
        <p:nvSpPr>
          <p:cNvPr id="3" name="TextBox 2">
            <a:extLst>
              <a:ext uri="{FF2B5EF4-FFF2-40B4-BE49-F238E27FC236}">
                <a16:creationId xmlns:a16="http://schemas.microsoft.com/office/drawing/2014/main" id="{90E56AA1-BA4F-C51B-A05C-A9ABB6965E2F}"/>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3683282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748953" y="1723292"/>
            <a:ext cx="4443046" cy="2529159"/>
          </a:xfrm>
        </p:spPr>
        <p:txBody>
          <a:bodyPr>
            <a:normAutofit/>
          </a:bodyPr>
          <a:lstStyle/>
          <a:p>
            <a:r>
              <a:rPr lang="en-US" sz="35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52015"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42482"/>
            <a:ext cx="6007261" cy="646331"/>
          </a:xfrm>
          <a:prstGeom prst="rect">
            <a:avLst/>
          </a:prstGeom>
          <a:noFill/>
        </p:spPr>
        <p:txBody>
          <a:bodyPr wrap="square" rtlCol="0">
            <a:spAutoFit/>
          </a:bodyPr>
          <a:lstStyle/>
          <a:p>
            <a:r>
              <a:rPr lang="en-US" dirty="0">
                <a:hlinkClick r:id="rId5"/>
              </a:rPr>
              <a:t>https://statisticsbyjim.com/regression/log-log-plots/</a:t>
            </a:r>
            <a:endParaRPr lang="en-US" dirty="0"/>
          </a:p>
          <a:p>
            <a:endParaRPr lang="en-US" dirty="0"/>
          </a:p>
        </p:txBody>
      </p:sp>
    </p:spTree>
    <p:extLst>
      <p:ext uri="{BB962C8B-B14F-4D97-AF65-F5344CB8AC3E}">
        <p14:creationId xmlns:p14="http://schemas.microsoft.com/office/powerpoint/2010/main" val="2601376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2031325"/>
          </a:xfrm>
          <a:prstGeom prst="rect">
            <a:avLst/>
          </a:prstGeom>
          <a:noFill/>
        </p:spPr>
        <p:txBody>
          <a:bodyPr wrap="square" rtlCol="0">
            <a:spAutoFit/>
          </a:bodyPr>
          <a:lstStyle/>
          <a:p>
            <a:r>
              <a:rPr lang="en-GB" dirty="0"/>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a:p>
            <a:endParaRPr lang="en-US" dirty="0"/>
          </a:p>
          <a:p>
            <a:r>
              <a:rPr lang="en-US" dirty="0"/>
              <a:t>3. Run the analysis with and without the data point</a:t>
            </a:r>
          </a:p>
        </p:txBody>
      </p:sp>
    </p:spTree>
    <p:extLst>
      <p:ext uri="{BB962C8B-B14F-4D97-AF65-F5344CB8AC3E}">
        <p14:creationId xmlns:p14="http://schemas.microsoft.com/office/powerpoint/2010/main" val="646111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946906"/>
            <a:ext cx="9885769" cy="1793053"/>
          </a:xfrm>
        </p:spPr>
        <p:txBody>
          <a:bodyPr>
            <a:normAutofit/>
          </a:bodyPr>
          <a:lstStyle/>
          <a:p>
            <a:pPr>
              <a:lnSpc>
                <a:spcPct val="90000"/>
              </a:lnSpc>
            </a:pPr>
            <a:r>
              <a:rPr lang="en-US" sz="1800" dirty="0"/>
              <a:t>Code for visualization in R, model diagnostics and linear mixed effects models </a:t>
            </a:r>
          </a:p>
          <a:p>
            <a:pPr marL="457200" indent="-457200">
              <a:lnSpc>
                <a:spcPct val="90000"/>
              </a:lnSpc>
              <a:buAutoNum type="arabicPeriod"/>
            </a:pPr>
            <a:endParaRPr lang="en-US" sz="1800" dirty="0"/>
          </a:p>
          <a:p>
            <a:pPr>
              <a:lnSpc>
                <a:spcPct val="90000"/>
              </a:lnSpc>
            </a:pPr>
            <a:r>
              <a:rPr lang="en-US" sz="1800" dirty="0">
                <a:hlinkClick r:id="rId4"/>
              </a:rPr>
              <a:t>https://github.com/neelsoumya/anova_linear_mixed_effects_examples</a:t>
            </a:r>
            <a:endParaRPr lang="en-US" sz="1800" dirty="0"/>
          </a:p>
          <a:p>
            <a:pPr>
              <a:lnSpc>
                <a:spcPct val="90000"/>
              </a:lnSpc>
            </a:pPr>
            <a:endParaRPr lang="en-US" sz="1800" dirty="0"/>
          </a:p>
        </p:txBody>
      </p:sp>
    </p:spTree>
    <p:extLst>
      <p:ext uri="{BB962C8B-B14F-4D97-AF65-F5344CB8AC3E}">
        <p14:creationId xmlns:p14="http://schemas.microsoft.com/office/powerpoint/2010/main" val="1723882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a:p>
            <a:pPr marL="457200" indent="-457200">
              <a:lnSpc>
                <a:spcPct val="90000"/>
              </a:lnSpc>
              <a:buAutoNum type="arabicPeriod"/>
            </a:pPr>
            <a:r>
              <a:rPr lang="en-US" sz="1600" dirty="0"/>
              <a:t>External shocks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304799" y="346851"/>
            <a:ext cx="11458581"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(Edward </a:t>
            </a:r>
            <a:r>
              <a:rPr lang="en-US" dirty="0" err="1"/>
              <a:t>tufte</a:t>
            </a:r>
            <a:r>
              <a:rPr lang="en-US" dirty="0"/>
              <a:t>)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269630" y="944158"/>
            <a:ext cx="11739564" cy="5681950"/>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58254" y="1538295"/>
            <a:ext cx="7760060" cy="3880031"/>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900375" y="1544516"/>
            <a:ext cx="4279900" cy="3848100"/>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981900" y="5855729"/>
            <a:ext cx="52149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283413" y="5646493"/>
            <a:ext cx="5214937" cy="92333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88575"/>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Visualizations can be misleading</a:t>
            </a:r>
          </a:p>
        </p:txBody>
      </p:sp>
    </p:spTree>
    <p:extLst>
      <p:ext uri="{BB962C8B-B14F-4D97-AF65-F5344CB8AC3E}">
        <p14:creationId xmlns:p14="http://schemas.microsoft.com/office/powerpoint/2010/main" val="2694809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203132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368805"/>
            <a:ext cx="3970312" cy="5266178"/>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2970"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1200329"/>
          </a:xfrm>
          <a:prstGeom prst="rect">
            <a:avLst/>
          </a:prstGeom>
          <a:noFill/>
        </p:spPr>
        <p:txBody>
          <a:bodyPr wrap="square" rtlCol="0">
            <a:spAutoFit/>
          </a:bodyPr>
          <a:lstStyle/>
          <a:p>
            <a:pPr marL="342900" indent="-342900">
              <a:buAutoNum type="arabicPeriod"/>
            </a:pPr>
            <a:r>
              <a:rPr lang="en-US" dirty="0"/>
              <a:t>slope-graph/table graphic</a:t>
            </a:r>
          </a:p>
          <a:p>
            <a:pPr marL="342900" indent="-342900">
              <a:buAutoNum type="arabicPeriod"/>
            </a:pPr>
            <a:endParaRPr lang="en-US" dirty="0"/>
          </a:p>
          <a:p>
            <a:r>
              <a:rPr lang="en-US" dirty="0"/>
              <a:t>2.  viewing architecture</a:t>
            </a:r>
          </a:p>
        </p:txBody>
      </p:sp>
      <p:sp>
        <p:nvSpPr>
          <p:cNvPr id="2" name="Title 1">
            <a:extLst>
              <a:ext uri="{FF2B5EF4-FFF2-40B4-BE49-F238E27FC236}">
                <a16:creationId xmlns:a16="http://schemas.microsoft.com/office/drawing/2014/main" id="{FA86479C-E355-EA23-DF7A-E75D4CAB28FF}"/>
              </a:ext>
            </a:extLst>
          </p:cNvPr>
          <p:cNvSpPr>
            <a:spLocks noGrp="1"/>
          </p:cNvSpPr>
          <p:nvPr>
            <p:ph type="title"/>
          </p:nvPr>
        </p:nvSpPr>
        <p:spPr>
          <a:xfrm>
            <a:off x="8856345" y="128958"/>
            <a:ext cx="3157538" cy="2579074"/>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377193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hlinkClick r:id="rId4"/>
              </a:rPr>
              <a:t>https://www.edwardtufte.com/bboard/q-and-a-fetch-msg?msg\_id=0003nk</a:t>
            </a:r>
            <a:endParaRPr lang="en-US" dirty="0"/>
          </a:p>
          <a:p>
            <a:pPr marL="342900" indent="-342900">
              <a:buAutoNum type="arabicPeriod"/>
            </a:pPr>
            <a:endParaRPr lang="en-US" dirty="0"/>
          </a:p>
          <a:p>
            <a:pPr marL="342900" indent="-342900">
              <a:buAutoNum type="arabicPeriod"/>
            </a:pPr>
            <a:r>
              <a:rPr lang="en-US" dirty="0">
                <a:hlinkClick r:id="rId5"/>
              </a:rPr>
              <a:t>https://charliepark.org/slopegraphs/</a:t>
            </a:r>
            <a:endParaRPr lang="en-US" dirty="0"/>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hlinkClick r:id="rId6"/>
              </a:rPr>
              <a:t>https://www.r-bloggers.com/2018/06/creating-slopegraphs-with-r/</a:t>
            </a:r>
            <a:endParaRPr lang="en-US" dirty="0"/>
          </a:p>
          <a:p>
            <a:pPr marL="342900" indent="-342900">
              <a:buAutoNum type="arabicPeriod"/>
            </a:pPr>
            <a:endParaRPr lang="en-US" dirty="0"/>
          </a:p>
          <a:p>
            <a:pPr marL="800100" lvl="1" indent="-342900">
              <a:buAutoNum type="arabicPeriod"/>
            </a:pPr>
            <a:r>
              <a:rPr lang="en-US" dirty="0">
                <a:hlinkClick r:id="rId7"/>
              </a:rPr>
              <a:t>https://github.com/ibecav/CGPfunctions</a:t>
            </a:r>
            <a:endParaRPr lang="en-US" dirty="0"/>
          </a:p>
          <a:p>
            <a:pPr marL="342900" indent="-342900">
              <a:buAutoNum type="arabicPeriod"/>
            </a:pPr>
            <a:endParaRPr lang="en-US" dirty="0"/>
          </a:p>
          <a:p>
            <a:pPr marL="800100" lvl="1" indent="-342900">
              <a:buAutoNum type="arabicPeriod"/>
            </a:pPr>
            <a:r>
              <a:rPr lang="en-US" dirty="0">
                <a:hlinkClick r:id="rId8"/>
              </a:rPr>
              <a:t>https://github.com/leeper/slopegraph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hlinkClick r:id="rId9"/>
              </a:rPr>
              <a:t>https://dataviz.unhcr.org/tools/python/python_slope_chart.html</a:t>
            </a:r>
            <a:endParaRPr lang="en-US" dirty="0"/>
          </a:p>
          <a:p>
            <a:pPr marL="342900" indent="-342900">
              <a:buAutoNum type="arabicPeriod"/>
            </a:pPr>
            <a:endParaRPr lang="en-US" dirty="0"/>
          </a:p>
        </p:txBody>
      </p:sp>
      <p:sp>
        <p:nvSpPr>
          <p:cNvPr id="2" name="Title 1">
            <a:extLst>
              <a:ext uri="{FF2B5EF4-FFF2-40B4-BE49-F238E27FC236}">
                <a16:creationId xmlns:a16="http://schemas.microsoft.com/office/drawing/2014/main" id="{C35DAD7E-27E2-19AB-A762-EFE634064C37}"/>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17138425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hlinkClick r:id="rId4"/>
              </a:rPr>
              <a:t>https://neelsoumya.shinyapps.io/accident_prediction/</a:t>
            </a:r>
            <a:endParaRPr lang="en-US" dirty="0"/>
          </a:p>
          <a:p>
            <a:endParaRPr lang="en-US" dirty="0"/>
          </a:p>
          <a:p>
            <a:r>
              <a:rPr lang="en-US" dirty="0"/>
              <a:t>Observable (d3.js)</a:t>
            </a:r>
          </a:p>
          <a:p>
            <a:pPr lvl="1"/>
            <a:r>
              <a:rPr lang="en-US" dirty="0">
                <a:hlinkClick r:id="rId5"/>
              </a:rPr>
              <a:t>https://observablehq.com</a:t>
            </a:r>
            <a:endParaRPr lang="en-US" dirty="0"/>
          </a:p>
          <a:p>
            <a:pPr lvl="1"/>
            <a:endParaRPr lang="en-US" dirty="0"/>
          </a:p>
          <a:p>
            <a:endParaRPr lang="en-US" dirty="0"/>
          </a:p>
          <a:p>
            <a:pPr marL="0" indent="0">
              <a:buNone/>
            </a:pPr>
            <a:endParaRPr lang="en-US" dirty="0"/>
          </a:p>
          <a:p>
            <a:r>
              <a:rPr lang="en-US" u="sng" dirty="0"/>
              <a:t>Reproducible analysis</a:t>
            </a:r>
          </a:p>
          <a:p>
            <a:r>
              <a:rPr lang="en-US" dirty="0">
                <a:hlinkClick r:id="rId6"/>
              </a:rPr>
              <a:t>https://github.com/neelsoumya/teaching_reproducible_science_R</a:t>
            </a:r>
            <a:endParaRPr lang="en-US" dirty="0"/>
          </a:p>
          <a:p>
            <a:pPr marL="0" indent="0">
              <a:buNone/>
            </a:pPr>
            <a:endParaRPr lang="en-US" dirty="0"/>
          </a:p>
        </p:txBody>
      </p:sp>
    </p:spTree>
    <p:extLst>
      <p:ext uri="{BB962C8B-B14F-4D97-AF65-F5344CB8AC3E}">
        <p14:creationId xmlns:p14="http://schemas.microsoft.com/office/powerpoint/2010/main" val="19727847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when and how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a:p>
            <a:r>
              <a:rPr lang="en-US" dirty="0"/>
              <a:t>Communicate well with people</a:t>
            </a:r>
          </a:p>
        </p:txBody>
      </p:sp>
    </p:spTree>
    <p:extLst>
      <p:ext uri="{BB962C8B-B14F-4D97-AF65-F5344CB8AC3E}">
        <p14:creationId xmlns:p14="http://schemas.microsoft.com/office/powerpoint/2010/main" val="2365851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3579807" y="1730173"/>
            <a:ext cx="6783391" cy="2642535"/>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show the effect of the data (“LIE FACTOR” = 1)</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12769780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4" name="Picture 3" descr="A graph of red bars&#10;&#10;Description automatically generated">
            <a:extLst>
              <a:ext uri="{FF2B5EF4-FFF2-40B4-BE49-F238E27FC236}">
                <a16:creationId xmlns:a16="http://schemas.microsoft.com/office/drawing/2014/main" id="{9EB2A738-F351-40F0-20CB-9FC2FF822D78}"/>
              </a:ext>
            </a:extLst>
          </p:cNvPr>
          <p:cNvPicPr>
            <a:picLocks noChangeAspect="1"/>
          </p:cNvPicPr>
          <p:nvPr/>
        </p:nvPicPr>
        <p:blipFill>
          <a:blip r:embed="rId4"/>
          <a:stretch>
            <a:fillRect/>
          </a:stretch>
        </p:blipFill>
        <p:spPr>
          <a:xfrm>
            <a:off x="1257300" y="710224"/>
            <a:ext cx="10043746" cy="5351392"/>
          </a:xfrm>
          <a:prstGeom prst="rect">
            <a:avLst/>
          </a:prstGeom>
        </p:spPr>
      </p:pic>
      <p:sp>
        <p:nvSpPr>
          <p:cNvPr id="5" name="TextBox 4">
            <a:extLst>
              <a:ext uri="{FF2B5EF4-FFF2-40B4-BE49-F238E27FC236}">
                <a16:creationId xmlns:a16="http://schemas.microsoft.com/office/drawing/2014/main" id="{8DF6C54A-C4E2-3E80-178B-266405A4367E}"/>
              </a:ext>
            </a:extLst>
          </p:cNvPr>
          <p:cNvSpPr txBox="1"/>
          <p:nvPr/>
        </p:nvSpPr>
        <p:spPr>
          <a:xfrm>
            <a:off x="422021" y="6389078"/>
            <a:ext cx="947695" cy="184666"/>
          </a:xfrm>
          <a:prstGeom prst="rect">
            <a:avLst/>
          </a:prstGeom>
          <a:noFill/>
        </p:spPr>
        <p:txBody>
          <a:bodyPr wrap="none" rtlCol="0">
            <a:spAutoFit/>
          </a:bodyPr>
          <a:lstStyle/>
          <a:p>
            <a:r>
              <a:rPr lang="en-US" sz="600" dirty="0"/>
              <a:t>Coca cola revenues</a:t>
            </a:r>
          </a:p>
        </p:txBody>
      </p:sp>
      <p:sp>
        <p:nvSpPr>
          <p:cNvPr id="7" name="Title 1">
            <a:extLst>
              <a:ext uri="{FF2B5EF4-FFF2-40B4-BE49-F238E27FC236}">
                <a16:creationId xmlns:a16="http://schemas.microsoft.com/office/drawing/2014/main" id="{42BF15AC-3494-8C36-5880-66A55084415A}"/>
              </a:ext>
            </a:extLst>
          </p:cNvPr>
          <p:cNvSpPr txBox="1">
            <a:spLocks/>
          </p:cNvSpPr>
          <p:nvPr/>
        </p:nvSpPr>
        <p:spPr>
          <a:xfrm>
            <a:off x="1751012" y="241344"/>
            <a:ext cx="8676222" cy="363373"/>
          </a:xfrm>
          <a:prstGeom prst="rect">
            <a:avLst/>
          </a:prstGeom>
        </p:spPr>
        <p:txBody>
          <a:bodyPr vert="horz" lIns="91440" tIns="45720" rIns="91440" bIns="45720" rtlCol="0" anchor="ctr">
            <a:normAutofit fontScale="700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activities</a:t>
            </a:r>
          </a:p>
        </p:txBody>
      </p:sp>
    </p:spTree>
    <p:extLst>
      <p:ext uri="{BB962C8B-B14F-4D97-AF65-F5344CB8AC3E}">
        <p14:creationId xmlns:p14="http://schemas.microsoft.com/office/powerpoint/2010/main" val="20277939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4" name="Picture 3" descr="A graph of red and black bars&#10;&#10;Description automatically generated with medium confidence">
            <a:extLst>
              <a:ext uri="{FF2B5EF4-FFF2-40B4-BE49-F238E27FC236}">
                <a16:creationId xmlns:a16="http://schemas.microsoft.com/office/drawing/2014/main" id="{632DF3CA-5A02-D28A-74AE-15080B2717F9}"/>
              </a:ext>
            </a:extLst>
          </p:cNvPr>
          <p:cNvPicPr>
            <a:picLocks noChangeAspect="1"/>
          </p:cNvPicPr>
          <p:nvPr/>
        </p:nvPicPr>
        <p:blipFill>
          <a:blip r:embed="rId4"/>
          <a:stretch>
            <a:fillRect/>
          </a:stretch>
        </p:blipFill>
        <p:spPr>
          <a:xfrm>
            <a:off x="1292469" y="715108"/>
            <a:ext cx="9977634" cy="5380891"/>
          </a:xfrm>
          <a:prstGeom prst="rect">
            <a:avLst/>
          </a:prstGeom>
        </p:spPr>
      </p:pic>
      <p:sp>
        <p:nvSpPr>
          <p:cNvPr id="5" name="TextBox 4">
            <a:extLst>
              <a:ext uri="{FF2B5EF4-FFF2-40B4-BE49-F238E27FC236}">
                <a16:creationId xmlns:a16="http://schemas.microsoft.com/office/drawing/2014/main" id="{B4DD1F6A-2D5D-3A5C-637E-6F5B4129627C}"/>
              </a:ext>
            </a:extLst>
          </p:cNvPr>
          <p:cNvSpPr txBox="1"/>
          <p:nvPr/>
        </p:nvSpPr>
        <p:spPr>
          <a:xfrm>
            <a:off x="422021" y="6389078"/>
            <a:ext cx="947695" cy="184666"/>
          </a:xfrm>
          <a:prstGeom prst="rect">
            <a:avLst/>
          </a:prstGeom>
          <a:noFill/>
        </p:spPr>
        <p:txBody>
          <a:bodyPr wrap="none" rtlCol="0">
            <a:spAutoFit/>
          </a:bodyPr>
          <a:lstStyle/>
          <a:p>
            <a:r>
              <a:rPr lang="en-US" sz="600" dirty="0"/>
              <a:t>Coca cola revenues</a:t>
            </a:r>
          </a:p>
        </p:txBody>
      </p:sp>
      <p:sp>
        <p:nvSpPr>
          <p:cNvPr id="8" name="Title 1">
            <a:extLst>
              <a:ext uri="{FF2B5EF4-FFF2-40B4-BE49-F238E27FC236}">
                <a16:creationId xmlns:a16="http://schemas.microsoft.com/office/drawing/2014/main" id="{D8B1E773-21AB-FEE6-99A5-756CC0227554}"/>
              </a:ext>
            </a:extLst>
          </p:cNvPr>
          <p:cNvSpPr txBox="1">
            <a:spLocks/>
          </p:cNvSpPr>
          <p:nvPr/>
        </p:nvSpPr>
        <p:spPr>
          <a:xfrm>
            <a:off x="1751012" y="241344"/>
            <a:ext cx="8676222" cy="363373"/>
          </a:xfrm>
          <a:prstGeom prst="rect">
            <a:avLst/>
          </a:prstGeom>
        </p:spPr>
        <p:txBody>
          <a:bodyPr vert="horz" lIns="91440" tIns="45720" rIns="91440" bIns="45720" rtlCol="0" anchor="ctr">
            <a:normAutofit fontScale="700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activities</a:t>
            </a:r>
          </a:p>
        </p:txBody>
      </p:sp>
    </p:spTree>
    <p:extLst>
      <p:ext uri="{BB962C8B-B14F-4D97-AF65-F5344CB8AC3E}">
        <p14:creationId xmlns:p14="http://schemas.microsoft.com/office/powerpoint/2010/main" val="183715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3074" name="Picture 2">
            <a:extLst>
              <a:ext uri="{FF2B5EF4-FFF2-40B4-BE49-F238E27FC236}">
                <a16:creationId xmlns:a16="http://schemas.microsoft.com/office/drawing/2014/main" id="{09F64883-ECAB-3227-7196-387F6B44A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1493"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4">
            <a:extLst>
              <a:ext uri="{FF2B5EF4-FFF2-40B4-BE49-F238E27FC236}">
                <a16:creationId xmlns:a16="http://schemas.microsoft.com/office/drawing/2014/main" id="{BF4F0191-9C67-4424-6910-E15218DC01EF}"/>
              </a:ext>
            </a:extLst>
          </p:cNvPr>
          <p:cNvSpPr>
            <a:spLocks noGrp="1"/>
          </p:cNvSpPr>
          <p:nvPr>
            <p:ph type="subTitle" idx="1"/>
          </p:nvPr>
        </p:nvSpPr>
        <p:spPr>
          <a:xfrm>
            <a:off x="8832317" y="4365523"/>
            <a:ext cx="3369132" cy="1793053"/>
          </a:xfrm>
        </p:spPr>
        <p:txBody>
          <a:bodyPr>
            <a:normAutofit/>
          </a:bodyPr>
          <a:lstStyle/>
          <a:p>
            <a:pPr>
              <a:lnSpc>
                <a:spcPct val="90000"/>
              </a:lnSpc>
            </a:pPr>
            <a:r>
              <a:rPr lang="en-US" sz="1600" dirty="0"/>
              <a:t>           Color scales are important</a:t>
            </a:r>
          </a:p>
        </p:txBody>
      </p:sp>
    </p:spTree>
    <p:extLst>
      <p:ext uri="{BB962C8B-B14F-4D97-AF65-F5344CB8AC3E}">
        <p14:creationId xmlns:p14="http://schemas.microsoft.com/office/powerpoint/2010/main" val="30086456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5122" name="Picture 2" descr="Cumulative iPhone Sales">
            <a:extLst>
              <a:ext uri="{FF2B5EF4-FFF2-40B4-BE49-F238E27FC236}">
                <a16:creationId xmlns:a16="http://schemas.microsoft.com/office/drawing/2014/main" id="{A7CD2A43-39E6-EE80-3F70-506441BD2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068" y="0"/>
            <a:ext cx="9722948" cy="6481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8490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7170" name="Picture 2" descr="Cumulative iPhone Sales">
            <a:extLst>
              <a:ext uri="{FF2B5EF4-FFF2-40B4-BE49-F238E27FC236}">
                <a16:creationId xmlns:a16="http://schemas.microsoft.com/office/drawing/2014/main" id="{D0BAD8B7-19F4-0DBD-766C-79BFD0EA2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389" y="26351"/>
            <a:ext cx="10049363" cy="6101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0517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9218" name="Picture 2" descr="Screenshot of a news station that says Seasonal Snow at the top. Two snowmen are depicted, a short one for Milwaukee with a label of 7.1 inches and a taller one for Buffalo with a label of 101.6 inches.">
            <a:extLst>
              <a:ext uri="{FF2B5EF4-FFF2-40B4-BE49-F238E27FC236}">
                <a16:creationId xmlns:a16="http://schemas.microsoft.com/office/drawing/2014/main" id="{1199CD84-3CBF-6FFA-0D9F-7C8BAC938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352" y="58615"/>
            <a:ext cx="11476892" cy="6455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1234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1266" name="Picture 2" descr="Image">
            <a:extLst>
              <a:ext uri="{FF2B5EF4-FFF2-40B4-BE49-F238E27FC236}">
                <a16:creationId xmlns:a16="http://schemas.microsoft.com/office/drawing/2014/main" id="{B659F147-DC18-C565-ED1E-AAA15E3F8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737" y="2671"/>
            <a:ext cx="8518525" cy="6620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9847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3314" name="Picture 2" descr="Area chart with the title Gun deaths in Florida. The vertical axis starts at 1,000 at the bottom and goes up to 0 at the top. The main data area is a red area chart.">
            <a:extLst>
              <a:ext uri="{FF2B5EF4-FFF2-40B4-BE49-F238E27FC236}">
                <a16:creationId xmlns:a16="http://schemas.microsoft.com/office/drawing/2014/main" id="{BB0B9667-499A-8FD2-8F8A-B8690DEB0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5975" y="82061"/>
            <a:ext cx="5478463" cy="6646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5918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pic>
        <p:nvPicPr>
          <p:cNvPr id="1026" name="Picture 2">
            <a:extLst>
              <a:ext uri="{FF2B5EF4-FFF2-40B4-BE49-F238E27FC236}">
                <a16:creationId xmlns:a16="http://schemas.microsoft.com/office/drawing/2014/main" id="{CFA28745-C516-E358-ABEA-69F65504A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towardsdatascience.com</a:t>
            </a:r>
            <a:r>
              <a:rPr lang="en-US" sz="600" dirty="0"/>
              <a:t>/why-is-this-chart-bad-5f16da298afa</a:t>
            </a:r>
          </a:p>
        </p:txBody>
      </p:sp>
    </p:spTree>
    <p:extLst>
      <p:ext uri="{BB962C8B-B14F-4D97-AF65-F5344CB8AC3E}">
        <p14:creationId xmlns:p14="http://schemas.microsoft.com/office/powerpoint/2010/main" val="14369828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lnSpcReduction="10000"/>
          </a:bodyPr>
          <a:lstStyle/>
          <a:p>
            <a:r>
              <a:rPr lang="en-US" dirty="0">
                <a:hlinkClick r:id="rId3">
                  <a:extLst>
                    <a:ext uri="{A12FA001-AC4F-418D-AE19-62706E023703}">
                      <ahyp:hlinkClr xmlns:ahyp="http://schemas.microsoft.com/office/drawing/2018/hyperlinkcolor" val="tx"/>
                    </a:ext>
                  </a:extLst>
                </a:hlinkClick>
              </a:rPr>
              <a:t>Material, slides, code, exercises, activities</a:t>
            </a:r>
          </a:p>
          <a:p>
            <a:r>
              <a:rPr lang="en-US" dirty="0">
                <a:hlinkClick r:id="rId3"/>
              </a:rPr>
              <a:t>https://github.com/neelsoumya/visualization_lecture</a:t>
            </a:r>
            <a:endParaRPr lang="en-US" dirty="0"/>
          </a:p>
          <a:p>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a:p>
            <a:r>
              <a:rPr lang="en-US" dirty="0">
                <a:hlinkClick r:id="rId5"/>
              </a:rPr>
              <a:t>https://osf.io/mnh8d/</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7924805" y="6412523"/>
            <a:ext cx="3991798" cy="184666"/>
          </a:xfrm>
          <a:prstGeom prst="rect">
            <a:avLst/>
          </a:prstGeom>
          <a:noFill/>
        </p:spPr>
        <p:txBody>
          <a:bodyPr wrap="none" rtlCol="0">
            <a:spAutoFit/>
          </a:bodyPr>
          <a:lstStyle/>
          <a:p>
            <a:r>
              <a:rPr lang="en-US" sz="600" dirty="0"/>
              <a:t>https://</a:t>
            </a:r>
            <a:r>
              <a:rPr lang="en-US" sz="600" dirty="0" err="1"/>
              <a:t>www.drroyspencer.com</a:t>
            </a:r>
            <a:r>
              <a:rPr lang="en-US" sz="600" dirty="0"/>
              <a:t>/2022/09/uah-global-temperature-update-for-august-2022-0-28-deg-c/</a:t>
            </a:r>
          </a:p>
        </p:txBody>
      </p:sp>
      <p:pic>
        <p:nvPicPr>
          <p:cNvPr id="17410" name="Picture 2">
            <a:extLst>
              <a:ext uri="{FF2B5EF4-FFF2-40B4-BE49-F238E27FC236}">
                <a16:creationId xmlns:a16="http://schemas.microsoft.com/office/drawing/2014/main" id="{B0CD8C6C-A2C8-1141-73F0-05DA1EC2B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94" y="783008"/>
            <a:ext cx="7184152" cy="41406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black screen&#10;&#10;Description automatically generated">
            <a:extLst>
              <a:ext uri="{FF2B5EF4-FFF2-40B4-BE49-F238E27FC236}">
                <a16:creationId xmlns:a16="http://schemas.microsoft.com/office/drawing/2014/main" id="{B89DF40B-BDB7-588E-AF1B-455CC2C111DD}"/>
              </a:ext>
            </a:extLst>
          </p:cNvPr>
          <p:cNvPicPr>
            <a:picLocks noChangeAspect="1"/>
          </p:cNvPicPr>
          <p:nvPr/>
        </p:nvPicPr>
        <p:blipFill>
          <a:blip r:embed="rId4"/>
          <a:stretch>
            <a:fillRect/>
          </a:stretch>
        </p:blipFill>
        <p:spPr>
          <a:xfrm>
            <a:off x="7303476" y="1430215"/>
            <a:ext cx="4888523" cy="2649416"/>
          </a:xfrm>
          <a:prstGeom prst="rect">
            <a:avLst/>
          </a:prstGeom>
        </p:spPr>
      </p:pic>
    </p:spTree>
    <p:extLst>
      <p:ext uri="{BB962C8B-B14F-4D97-AF65-F5344CB8AC3E}">
        <p14:creationId xmlns:p14="http://schemas.microsoft.com/office/powerpoint/2010/main" val="23893280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1959191" cy="184666"/>
          </a:xfrm>
          <a:prstGeom prst="rect">
            <a:avLst/>
          </a:prstGeom>
          <a:noFill/>
        </p:spPr>
        <p:txBody>
          <a:bodyPr wrap="none" rtlCol="0">
            <a:spAutoFit/>
          </a:bodyPr>
          <a:lstStyle/>
          <a:p>
            <a:r>
              <a:rPr lang="en-US" sz="600" dirty="0"/>
              <a:t>https://</a:t>
            </a:r>
            <a:r>
              <a:rPr lang="en-US" sz="600" dirty="0" err="1"/>
              <a:t>ourworldindata.org</a:t>
            </a:r>
            <a:r>
              <a:rPr lang="en-US" sz="600" dirty="0"/>
              <a:t>/technology-long-run</a:t>
            </a:r>
          </a:p>
        </p:txBody>
      </p:sp>
      <p:pic>
        <p:nvPicPr>
          <p:cNvPr id="4" name="Picture 3" descr="A diagram of a graph&#10;&#10;Description automatically generated with medium confidence">
            <a:extLst>
              <a:ext uri="{FF2B5EF4-FFF2-40B4-BE49-F238E27FC236}">
                <a16:creationId xmlns:a16="http://schemas.microsoft.com/office/drawing/2014/main" id="{C9547907-2395-AF39-EDE3-13C014982E2F}"/>
              </a:ext>
            </a:extLst>
          </p:cNvPr>
          <p:cNvPicPr>
            <a:picLocks noChangeAspect="1"/>
          </p:cNvPicPr>
          <p:nvPr/>
        </p:nvPicPr>
        <p:blipFill>
          <a:blip r:embed="rId3"/>
          <a:stretch>
            <a:fillRect/>
          </a:stretch>
        </p:blipFill>
        <p:spPr>
          <a:xfrm>
            <a:off x="3512680" y="0"/>
            <a:ext cx="5166640" cy="6858000"/>
          </a:xfrm>
          <a:prstGeom prst="rect">
            <a:avLst/>
          </a:prstGeom>
        </p:spPr>
      </p:pic>
    </p:spTree>
    <p:extLst>
      <p:ext uri="{BB962C8B-B14F-4D97-AF65-F5344CB8AC3E}">
        <p14:creationId xmlns:p14="http://schemas.microsoft.com/office/powerpoint/2010/main" val="3409575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18434" name="Picture 2">
            <a:extLst>
              <a:ext uri="{FF2B5EF4-FFF2-40B4-BE49-F238E27FC236}">
                <a16:creationId xmlns:a16="http://schemas.microsoft.com/office/drawing/2014/main" id="{D7D77D59-0793-2D38-B750-4647A22B47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532" y="424933"/>
            <a:ext cx="10160000"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03846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51012" y="2596670"/>
            <a:ext cx="8676222" cy="1905000"/>
          </a:xfrm>
        </p:spPr>
        <p:txBody>
          <a:bodyPr/>
          <a:lstStyle/>
          <a:p>
            <a:r>
              <a:rPr lang="en-US" dirty="0"/>
              <a:t>North </a:t>
            </a:r>
            <a:r>
              <a:rPr lang="en-US" dirty="0" err="1"/>
              <a:t>korea</a:t>
            </a:r>
            <a:r>
              <a:rPr lang="en-US" dirty="0"/>
              <a:t> missile range animation</a:t>
            </a:r>
          </a:p>
          <a:p>
            <a:r>
              <a:rPr lang="en-US" dirty="0"/>
              <a:t>Critique</a:t>
            </a:r>
          </a:p>
          <a:p>
            <a:r>
              <a:rPr lang="en-US" dirty="0">
                <a:hlinkClick r:id="rId3"/>
              </a:rPr>
              <a:t>https://nagix.github.io/nk-missile-tests/</a:t>
            </a:r>
            <a:endParaRPr lang="en-US" dirty="0"/>
          </a:p>
          <a:p>
            <a:endParaRPr lang="en-US" dirty="0"/>
          </a:p>
        </p:txBody>
      </p:sp>
    </p:spTree>
    <p:extLst>
      <p:ext uri="{BB962C8B-B14F-4D97-AF65-F5344CB8AC3E}">
        <p14:creationId xmlns:p14="http://schemas.microsoft.com/office/powerpoint/2010/main" val="30649159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98513"/>
            <a:ext cx="8676222" cy="1066801"/>
          </a:xfrm>
        </p:spPr>
        <p:txBody>
          <a:bodyPr>
            <a:normAutofit fontScale="90000"/>
          </a:bodyPr>
          <a:lstStyle/>
          <a:p>
            <a:r>
              <a:rPr lang="en-US" dirty="0"/>
              <a:t>Interactive Data storytelling</a:t>
            </a:r>
          </a:p>
        </p:txBody>
      </p:sp>
      <p:sp>
        <p:nvSpPr>
          <p:cNvPr id="4" name="TextBox 3">
            <a:extLst>
              <a:ext uri="{FF2B5EF4-FFF2-40B4-BE49-F238E27FC236}">
                <a16:creationId xmlns:a16="http://schemas.microsoft.com/office/drawing/2014/main" id="{60AB4AA0-DCB1-5B37-3F90-069396864F9B}"/>
              </a:ext>
            </a:extLst>
          </p:cNvPr>
          <p:cNvSpPr txBox="1"/>
          <p:nvPr/>
        </p:nvSpPr>
        <p:spPr>
          <a:xfrm>
            <a:off x="3048000" y="3192249"/>
            <a:ext cx="6096000" cy="2585323"/>
          </a:xfrm>
          <a:prstGeom prst="rect">
            <a:avLst/>
          </a:prstGeom>
          <a:noFill/>
        </p:spPr>
        <p:txBody>
          <a:bodyPr wrap="square">
            <a:spAutoFit/>
          </a:bodyPr>
          <a:lstStyle/>
          <a:p>
            <a:pPr marL="342900" indent="-342900">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https://pudding.cool/projects/heat-records-map/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4"/>
              </a:rPr>
              <a:t>https://pudding.cool/2022/12/yard-sale/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3.   </a:t>
            </a:r>
            <a:r>
              <a:rPr lang="en-GB" dirty="0">
                <a:latin typeface="Calibri" panose="020F0502020204030204" pitchFamily="34" charset="0"/>
                <a:ea typeface="Calibri" panose="020F0502020204030204" pitchFamily="34" charset="0"/>
                <a:cs typeface="Times New Roman" panose="02020603050405020304" pitchFamily="18" charset="0"/>
                <a:hlinkClick r:id="rId5"/>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5737353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02172"/>
            <a:ext cx="8676222" cy="1905000"/>
          </a:xfrm>
        </p:spPr>
        <p:txBody>
          <a:bodyPr/>
          <a:lstStyle/>
          <a:p>
            <a:r>
              <a:rPr lang="en-US" dirty="0"/>
              <a:t>Create cartogram online</a:t>
            </a:r>
          </a:p>
          <a:p>
            <a:r>
              <a:rPr lang="en-US" dirty="0">
                <a:hlinkClick r:id="rId3"/>
              </a:rPr>
              <a:t>https://go-cart.io/tutorial</a:t>
            </a:r>
            <a:endParaRPr lang="en-US" dirty="0"/>
          </a:p>
          <a:p>
            <a:endParaRPr lang="en-US" dirty="0"/>
          </a:p>
          <a:p>
            <a:endParaRPr lang="en-US" dirty="0"/>
          </a:p>
        </p:txBody>
      </p:sp>
    </p:spTree>
    <p:extLst>
      <p:ext uri="{BB962C8B-B14F-4D97-AF65-F5344CB8AC3E}">
        <p14:creationId xmlns:p14="http://schemas.microsoft.com/office/powerpoint/2010/main" val="13682345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92500" lnSpcReduction="10000"/>
          </a:bodyPr>
          <a:lstStyle/>
          <a:p>
            <a:r>
              <a:rPr lang="en-US" dirty="0"/>
              <a:t>Create interactive data visualization</a:t>
            </a:r>
          </a:p>
          <a:p>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endParaRPr lang="en-GB" dirty="0">
              <a:latin typeface="Calibri" panose="020F0502020204030204" pitchFamily="34" charset="0"/>
              <a:cs typeface="Times New Roman" panose="02020603050405020304" pitchFamily="18" charset="0"/>
            </a:endParaRPr>
          </a:p>
          <a:p>
            <a:r>
              <a:rPr lang="en-US" dirty="0">
                <a:hlinkClick r:id="rId4"/>
              </a:rPr>
              <a:t>https://ourworldindata.org/grapher/artificial-intelligence-training-computation?time=earliest..2023-10-11</a:t>
            </a:r>
            <a:endParaRPr lang="en-US" dirty="0"/>
          </a:p>
          <a:p>
            <a:endParaRPr lang="en-US" dirty="0"/>
          </a:p>
          <a:p>
            <a:endParaRPr lang="en-US" dirty="0"/>
          </a:p>
        </p:txBody>
      </p:sp>
    </p:spTree>
    <p:extLst>
      <p:ext uri="{BB962C8B-B14F-4D97-AF65-F5344CB8AC3E}">
        <p14:creationId xmlns:p14="http://schemas.microsoft.com/office/powerpoint/2010/main" val="11080795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85000" lnSpcReduction="20000"/>
          </a:bodyPr>
          <a:lstStyle/>
          <a:p>
            <a:r>
              <a:rPr lang="en-US" dirty="0">
                <a:hlinkClick r:id="rId3"/>
              </a:rPr>
              <a:t>https://wpdatatables.com/data-visualization-examples/</a:t>
            </a:r>
            <a:endParaRPr lang="en-US" dirty="0"/>
          </a:p>
          <a:p>
            <a:endParaRPr lang="en-US" dirty="0"/>
          </a:p>
          <a:p>
            <a:r>
              <a:rPr lang="en-US" dirty="0">
                <a:hlinkClick r:id="rId4"/>
              </a:rPr>
              <a:t>https://wpdatatables.com/misleading-data-visualization-examples/</a:t>
            </a:r>
            <a:endParaRPr lang="en-US" dirty="0"/>
          </a:p>
          <a:p>
            <a:endParaRPr lang="en-US" dirty="0"/>
          </a:p>
          <a:p>
            <a:r>
              <a:rPr lang="en-US" dirty="0">
                <a:hlinkClick r:id="rId5"/>
              </a:rPr>
              <a:t>https://policyviz.com/2023/02/07/10-ways-to-mislead-with-data-visualization/</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7362739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endParaRPr lang="en-US" dirty="0"/>
          </a:p>
          <a:p>
            <a:r>
              <a:rPr lang="en-US" dirty="0" err="1"/>
              <a:t>tSNE</a:t>
            </a:r>
            <a:r>
              <a:rPr lang="en-US" dirty="0"/>
              <a:t> can be used for hypothesis generation. </a:t>
            </a:r>
          </a:p>
          <a:p>
            <a:r>
              <a:rPr lang="en-US" dirty="0"/>
              <a:t>However There are many pitfalls</a:t>
            </a:r>
          </a:p>
          <a:p>
            <a:r>
              <a:rPr lang="en-US" dirty="0">
                <a:hlinkClick r:id="rId2"/>
              </a:rPr>
              <a:t>https://distill.pub/2016/misread-tsne/</a:t>
            </a:r>
            <a:endParaRPr lang="en-US" dirty="0"/>
          </a:p>
          <a:p>
            <a:r>
              <a:rPr lang="en-US" dirty="0"/>
              <a:t>some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1583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923330"/>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p:txBody>
      </p:sp>
    </p:spTree>
    <p:extLst>
      <p:ext uri="{BB962C8B-B14F-4D97-AF65-F5344CB8AC3E}">
        <p14:creationId xmlns:p14="http://schemas.microsoft.com/office/powerpoint/2010/main" val="37880094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963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Bad visualizations</a:t>
            </a:r>
          </a:p>
        </p:txBody>
      </p:sp>
    </p:spTree>
    <p:extLst>
      <p:ext uri="{BB962C8B-B14F-4D97-AF65-F5344CB8AC3E}">
        <p14:creationId xmlns:p14="http://schemas.microsoft.com/office/powerpoint/2010/main" val="29930304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60274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3"/>
          <a:srcRect t="24033" b="16912"/>
          <a:stretch/>
        </p:blipFill>
        <p:spPr>
          <a:xfrm>
            <a:off x="20" y="10"/>
            <a:ext cx="12191980" cy="6857990"/>
          </a:xfrm>
          <a:prstGeom prst="rect">
            <a:avLst/>
          </a:prstGeom>
        </p:spPr>
      </p:pic>
    </p:spTree>
    <p:extLst>
      <p:ext uri="{BB962C8B-B14F-4D97-AF65-F5344CB8AC3E}">
        <p14:creationId xmlns:p14="http://schemas.microsoft.com/office/powerpoint/2010/main" val="28923622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1972173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8098972" y="492370"/>
            <a:ext cx="4023362"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sp>
        <p:nvSpPr>
          <p:cNvPr id="5" name="TextBox 4">
            <a:extLst>
              <a:ext uri="{FF2B5EF4-FFF2-40B4-BE49-F238E27FC236}">
                <a16:creationId xmlns:a16="http://schemas.microsoft.com/office/drawing/2014/main" id="{05CE8336-A384-2E15-51B8-FEC546634CD1}"/>
              </a:ext>
            </a:extLst>
          </p:cNvPr>
          <p:cNvSpPr txBox="1"/>
          <p:nvPr/>
        </p:nvSpPr>
        <p:spPr>
          <a:xfrm>
            <a:off x="8310374" y="4350656"/>
            <a:ext cx="3681334" cy="1200329"/>
          </a:xfrm>
          <a:prstGeom prst="rect">
            <a:avLst/>
          </a:prstGeom>
          <a:noFill/>
        </p:spPr>
        <p:txBody>
          <a:bodyPr wrap="square">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a. 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b. 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dirty="0">
                <a:latin typeface="Calibri" panose="020F0502020204030204" pitchFamily="34" charset="0"/>
                <a:ea typeface="Calibri" panose="020F0502020204030204" pitchFamily="34" charset="0"/>
                <a:cs typeface="Times New Roman" panose="02020603050405020304" pitchFamily="18" charset="0"/>
              </a:rPr>
              <a:t>c</a:t>
            </a:r>
            <a:r>
              <a:rPr lang="en-GB" sz="1800" dirty="0">
                <a:effectLst/>
                <a:latin typeface="Calibri" panose="020F0502020204030204" pitchFamily="34" charset="0"/>
                <a:ea typeface="Calibri" panose="020F0502020204030204" pitchFamily="34" charset="0"/>
                <a:cs typeface="Times New Roman" panose="02020603050405020304" pitchFamily="18" charset="0"/>
              </a:rPr>
              <a:t>. difficult to communicate to non-technical experts</a:t>
            </a:r>
            <a:endParaRPr lang="en-US" dirty="0"/>
          </a:p>
        </p:txBody>
      </p:sp>
      <p:pic>
        <p:nvPicPr>
          <p:cNvPr id="4" name="Picture 3" descr="A diagram of clustering clusters&#10;&#10;Description automatically generated with medium confidence">
            <a:extLst>
              <a:ext uri="{FF2B5EF4-FFF2-40B4-BE49-F238E27FC236}">
                <a16:creationId xmlns:a16="http://schemas.microsoft.com/office/drawing/2014/main" id="{CE03CD98-8246-64D4-84D6-091F592E178E}"/>
              </a:ext>
            </a:extLst>
          </p:cNvPr>
          <p:cNvPicPr>
            <a:picLocks noChangeAspect="1"/>
          </p:cNvPicPr>
          <p:nvPr/>
        </p:nvPicPr>
        <p:blipFill>
          <a:blip r:embed="rId3"/>
          <a:stretch>
            <a:fillRect/>
          </a:stretch>
        </p:blipFill>
        <p:spPr>
          <a:xfrm>
            <a:off x="80768" y="97427"/>
            <a:ext cx="8098975" cy="6099789"/>
          </a:xfrm>
          <a:prstGeom prst="rect">
            <a:avLst/>
          </a:prstGeom>
        </p:spPr>
      </p:pic>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4524315"/>
          </a:xfrm>
          <a:prstGeom prst="rect">
            <a:avLst/>
          </a:prstGeom>
          <a:noFill/>
        </p:spPr>
        <p:txBody>
          <a:bodyPr wrap="square">
            <a:spAutoFit/>
          </a:bodyPr>
          <a:lstStyle/>
          <a:p>
            <a:r>
              <a:rPr lang="en-US" dirty="0"/>
              <a:t>Visualizing the data (for example, time-series data) can reveal what kinds of models would be appropriate. </a:t>
            </a:r>
          </a:p>
          <a:p>
            <a:endParaRPr lang="en-US" dirty="0"/>
          </a:p>
          <a:p>
            <a:r>
              <a:rPr lang="en-US" dirty="0"/>
              <a:t>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600092" y="2762250"/>
            <a:ext cx="5539646"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30717629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3"/>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36365440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3078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2031325"/>
          </a:xfrm>
          <a:prstGeom prst="rect">
            <a:avLst/>
          </a:prstGeom>
          <a:noFill/>
        </p:spPr>
        <p:txBody>
          <a:bodyPr wrap="square" rtlCol="0">
            <a:spAutoFit/>
          </a:bodyPr>
          <a:lstStyle/>
          <a:p>
            <a:r>
              <a:rPr lang="en-GB" dirty="0"/>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a:p>
            <a:endParaRPr lang="en-US" dirty="0"/>
          </a:p>
          <a:p>
            <a:r>
              <a:rPr lang="en-US" dirty="0"/>
              <a:t>3. Run the analysis and without and with the data point</a:t>
            </a:r>
          </a:p>
        </p:txBody>
      </p:sp>
    </p:spTree>
    <p:extLst>
      <p:ext uri="{BB962C8B-B14F-4D97-AF65-F5344CB8AC3E}">
        <p14:creationId xmlns:p14="http://schemas.microsoft.com/office/powerpoint/2010/main" val="40077043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3"/>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26060526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55719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821347"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INK </a:t>
            </a:r>
            <a:r>
              <a:rPr lang="en-GB" sz="1800" b="1" i="1" dirty="0" err="1">
                <a:effectLst/>
                <a:latin typeface="Calibri" panose="020F0502020204030204" pitchFamily="34" charset="0"/>
                <a:ea typeface="Calibri" panose="020F0502020204030204" pitchFamily="34" charset="0"/>
                <a:cs typeface="Times New Roman" panose="02020603050405020304" pitchFamily="18" charset="0"/>
              </a:rPr>
              <a:t>SPACe</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 MAXIMIZE</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276999"/>
          </a:xfrm>
          <a:prstGeom prst="rect">
            <a:avLst/>
          </a:prstGeom>
          <a:noFill/>
        </p:spPr>
        <p:txBody>
          <a:bodyPr wrap="square" rtlCol="0">
            <a:spAutoFit/>
          </a:bodyPr>
          <a:lstStyle/>
          <a:p>
            <a:r>
              <a:rPr lang="en-US" sz="1200" dirty="0"/>
              <a:t>https://</a:t>
            </a:r>
            <a:r>
              <a:rPr lang="en-US" sz="1200" dirty="0" err="1"/>
              <a:t>jeffhale.medium.com</a:t>
            </a:r>
            <a:r>
              <a:rPr lang="en-US" sz="1200"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2636588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2735743" y="1031628"/>
            <a:ext cx="8483237"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b="1" i="1" dirty="0">
                <a:effectLst/>
                <a:latin typeface="Calibri" panose="020F0502020204030204" pitchFamily="34" charset="0"/>
                <a:ea typeface="Calibri" panose="020F0502020204030204" pitchFamily="34" charset="0"/>
                <a:cs typeface="Times New Roman" panose="02020603050405020304" pitchFamily="18" charset="0"/>
              </a:rPr>
              <a:t>Cluster sizes do not mean anything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themeOverride>
</file>

<file path=docProps/app.xml><?xml version="1.0" encoding="utf-8"?>
<Properties xmlns="http://schemas.openxmlformats.org/officeDocument/2006/extended-properties" xmlns:vt="http://schemas.openxmlformats.org/officeDocument/2006/docPropsVTypes">
  <Template/>
  <TotalTime>34177</TotalTime>
  <Words>3410</Words>
  <Application>Microsoft Macintosh PowerPoint</Application>
  <PresentationFormat>Widescreen</PresentationFormat>
  <Paragraphs>389</Paragraphs>
  <Slides>76</Slides>
  <Notes>58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76</vt:i4>
      </vt:variant>
    </vt:vector>
  </HeadingPairs>
  <TitlesOfParts>
    <vt:vector size="86" baseType="lpstr">
      <vt:lpstr>Arial</vt:lpstr>
      <vt:lpstr>Calibri</vt:lpstr>
      <vt:lpstr>Century Gothic</vt:lpstr>
      <vt:lpstr>Georgia</vt:lpstr>
      <vt:lpstr>graphik-regular</vt:lpstr>
      <vt:lpstr>Lato</vt:lpstr>
      <vt:lpstr>Open Sans</vt:lpstr>
      <vt:lpstr>source-serif-pro</vt:lpstr>
      <vt:lpstr>Times</vt:lpstr>
      <vt:lpstr>Mesh</vt:lpstr>
      <vt:lpstr>Visualization: a whirlwind tour</vt:lpstr>
      <vt:lpstr>1. Data science as (visual) debugging  2. data storytelling to work closely with domain experts  3. Case studies   a. genomic data  b. forecasting gdp  c. mental health outcome prediction </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1. problems with communicating high dimensional data  2. High dimensions are difficult to visualize  </vt:lpstr>
      <vt:lpstr>Case study</vt:lpstr>
      <vt:lpstr>Case study</vt:lpstr>
      <vt:lpstr>PowerPoint Presentation</vt:lpstr>
      <vt:lpstr>cartograms</vt:lpstr>
      <vt:lpstr>Visualization for diagnostics</vt:lpstr>
      <vt:lpstr>PowerPoint Presentation</vt:lpstr>
      <vt:lpstr>PowerPoint Presentation</vt:lpstr>
      <vt:lpstr>Assumptions: linearity</vt:lpstr>
      <vt:lpstr>Assumptions: linearity</vt:lpstr>
      <vt:lpstr>Assumptions</vt:lpstr>
      <vt:lpstr>Assumptions</vt:lpstr>
      <vt:lpstr>Assumptions: linearity</vt:lpstr>
      <vt:lpstr>Assumptions</vt:lpstr>
      <vt:lpstr>Data transformations</vt:lpstr>
      <vt:lpstr>PowerPoint Presentation</vt:lpstr>
      <vt:lpstr>resource</vt:lpstr>
      <vt:lpstr>Time series data</vt:lpstr>
      <vt:lpstr>PowerPoint Presentation</vt:lpstr>
      <vt:lpstr>PowerPoint Presentation</vt:lpstr>
      <vt:lpstr>PowerPoint Presentation</vt:lpstr>
      <vt:lpstr>Slope  graphs</vt:lpstr>
      <vt:lpstr>Slope graphs</vt:lpstr>
      <vt:lpstr>apps for rapid prototyping and communication</vt:lpstr>
      <vt:lpstr>Why, when and how of visualization</vt:lpstr>
      <vt:lpstr>    show the effect of the data (“LIE FACTOR” = 1)</vt:lpstr>
      <vt:lpstr>activities</vt:lpstr>
      <vt:lpstr>activities</vt:lpstr>
      <vt:lpstr>activities</vt:lpstr>
      <vt:lpstr>activities</vt:lpstr>
      <vt:lpstr>activities</vt:lpstr>
      <vt:lpstr>activities</vt:lpstr>
      <vt:lpstr>activities</vt:lpstr>
      <vt:lpstr>activities</vt:lpstr>
      <vt:lpstr>activities</vt:lpstr>
      <vt:lpstr>material</vt:lpstr>
      <vt:lpstr>PowerPoint Presentation</vt:lpstr>
      <vt:lpstr>activities</vt:lpstr>
      <vt:lpstr>PowerPoint Presentation</vt:lpstr>
      <vt:lpstr>activities</vt:lpstr>
      <vt:lpstr>Interactive Data storytelling</vt:lpstr>
      <vt:lpstr>activities</vt:lpstr>
      <vt:lpstr>activities</vt:lpstr>
      <vt:lpstr>activities</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lpstr>PowerPoint Presentation</vt:lpstr>
      <vt:lpstr>PowerPoint Presentation</vt:lpstr>
      <vt:lpstr>Case study</vt:lpstr>
      <vt:lpstr>PowerPoint Presentation</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Absence of influential data points</vt:lpstr>
      <vt:lpstr>PowerPoint Presentation</vt:lpstr>
      <vt:lpstr>PowerPoint Presentation</vt:lpstr>
      <vt:lpstr>independence</vt:lpstr>
      <vt:lpstr>Visualizations can be misleading</vt:lpstr>
      <vt:lpstr>    1. Less is more. “Above all else show the data”  (INK SPACe MAXIMIZE)  2. Keep it proportional! “Lie Factor = size of effect shown in graphic divided by size of effect in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362</cp:revision>
  <cp:lastPrinted>2023-11-10T12:17:32Z</cp:lastPrinted>
  <dcterms:created xsi:type="dcterms:W3CDTF">2023-09-18T08:47:09Z</dcterms:created>
  <dcterms:modified xsi:type="dcterms:W3CDTF">2023-11-10T13:10:11Z</dcterms:modified>
</cp:coreProperties>
</file>